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 Light"/>
      <p:regular r:id="rId17"/>
    </p:embeddedFont>
    <p:embeddedFont>
      <p:font typeface="Kanit Light"/>
      <p:regular r:id="rId18"/>
    </p:embeddedFont>
    <p:embeddedFont>
      <p:font typeface="Kanit Light"/>
      <p:regular r:id="rId19"/>
    </p:embeddedFont>
    <p:embeddedFont>
      <p:font typeface="Kanit Light"/>
      <p:regular r:id="rId20"/>
    </p:embeddedFont>
    <p:embeddedFont>
      <p:font typeface="Martel Sans"/>
      <p:regular r:id="rId21"/>
    </p:embeddedFont>
    <p:embeddedFont>
      <p:font typeface="Mart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Analyzing 3,900 purchases to uncover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408"/>
            <a:ext cx="70050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48815"/>
            <a:ext cx="3090505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206109"/>
            <a:ext cx="24844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050858"/>
            <a:ext cx="248447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Promote exclusive benefits to convert high-frequency buyers into subscribers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11109" y="1948815"/>
            <a:ext cx="3090624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080629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9" name="Text 7"/>
          <p:cNvSpPr/>
          <p:nvPr/>
        </p:nvSpPr>
        <p:spPr>
          <a:xfrm>
            <a:off x="4459843" y="2206109"/>
            <a:ext cx="2484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459843" y="2696527"/>
            <a:ext cx="24845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Reward repeat buyers to accelerate movement into loyal customer segment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1948815"/>
            <a:ext cx="3090624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398067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3" name="Text 11"/>
          <p:cNvSpPr/>
          <p:nvPr/>
        </p:nvSpPr>
        <p:spPr>
          <a:xfrm>
            <a:off x="7777282" y="2206109"/>
            <a:ext cx="2484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777282" y="2696527"/>
            <a:ext cx="24845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Balance promotional sales with margin control to protect profitability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0745986" y="1948815"/>
            <a:ext cx="3090624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0715506" y="1948815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7" name="Text 15"/>
          <p:cNvSpPr/>
          <p:nvPr/>
        </p:nvSpPr>
        <p:spPr>
          <a:xfrm>
            <a:off x="11094720" y="2206109"/>
            <a:ext cx="2484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094720" y="2696527"/>
            <a:ext cx="24845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Highlight top-rated and best-selling products in marketing campaigns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4986576"/>
            <a:ext cx="3090505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63310" y="4986576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21" name="Text 19"/>
          <p:cNvSpPr/>
          <p:nvPr/>
        </p:nvSpPr>
        <p:spPr>
          <a:xfrm>
            <a:off x="1142524" y="5243870"/>
            <a:ext cx="24844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42524" y="5734288"/>
            <a:ext cx="248447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Focus on high-revenue age groups and express-shipping preference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36182"/>
            <a:ext cx="1351478" cy="426244"/>
          </a:xfrm>
          <a:prstGeom prst="roundRect">
            <a:avLst>
              <a:gd name="adj" fmla="val 17880"/>
            </a:avLst>
          </a:prstGeom>
          <a:solidFill>
            <a:srgbClr val="DFECE9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95857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904167"/>
            <a:ext cx="8071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DATASET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365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52734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1455420" y="45591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504956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35893" y="352734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5897523" y="45591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35893" y="504956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Columns tracked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77995" y="352734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37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0339626" y="45591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677995" y="504956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 review ratings only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566761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Key features include customer demographics (age, gender, location), purchase details (category, amount, season), and shopping behavior (discounts, reviews, shipping type).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1956" y="1122759"/>
            <a:ext cx="5436037" cy="567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Preparation in Python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21956" y="1908215"/>
            <a:ext cx="181570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21956" y="2193965"/>
            <a:ext cx="7872889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6" name="Text 3"/>
          <p:cNvSpPr/>
          <p:nvPr/>
        </p:nvSpPr>
        <p:spPr>
          <a:xfrm>
            <a:off x="6121956" y="2330410"/>
            <a:ext cx="2733437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Loading &amp; Exploration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121956" y="2701290"/>
            <a:ext cx="7872889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Imported dataset using pandas, checked structure with df.info() and summary statistics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21956" y="3244215"/>
            <a:ext cx="181570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21956" y="3529965"/>
            <a:ext cx="7872889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0" name="Text 7"/>
          <p:cNvSpPr/>
          <p:nvPr/>
        </p:nvSpPr>
        <p:spPr>
          <a:xfrm>
            <a:off x="6121956" y="3666411"/>
            <a:ext cx="2269927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Cleaning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121956" y="4037290"/>
            <a:ext cx="7872889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Imputed missing review ratings using median by category, standardized column names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121956" y="4580215"/>
            <a:ext cx="181570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21956" y="4865965"/>
            <a:ext cx="7872889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4" name="Text 11"/>
          <p:cNvSpPr/>
          <p:nvPr/>
        </p:nvSpPr>
        <p:spPr>
          <a:xfrm>
            <a:off x="6121956" y="5002411"/>
            <a:ext cx="2269927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121956" y="5373291"/>
            <a:ext cx="7872889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Created age groups and purchase frequency metrics, removed redundant columns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121956" y="5916216"/>
            <a:ext cx="181570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21956" y="6201966"/>
            <a:ext cx="7872889" cy="22860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8" name="Text 15"/>
          <p:cNvSpPr/>
          <p:nvPr/>
        </p:nvSpPr>
        <p:spPr>
          <a:xfrm>
            <a:off x="6121956" y="6338411"/>
            <a:ext cx="2269927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121956" y="6709291"/>
            <a:ext cx="7872889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Connected to PostgreSQL and loaded cleaned data for SQL analysis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19733"/>
            <a:ext cx="182177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37066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84974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795338"/>
            <a:ext cx="12621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SQL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562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Business Insights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60320"/>
            <a:ext cx="8284131" cy="46942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8943" y="2855000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Performed structured analysis in PostgreSQL to answer critical business questions: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638943" y="4147780"/>
            <a:ext cx="4205168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Revenue comparison by gender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High-spending discount users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Top-rated products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Shipping type preferences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Subscriber vs. non-subscriber behavior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Customer segmentation patterns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7793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Revenue &amp; Customer Segments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680573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D302C"/>
          </a:solidFill>
          <a:ln/>
        </p:spPr>
      </p:sp>
      <p:sp>
        <p:nvSpPr>
          <p:cNvPr id="5" name="Text 2"/>
          <p:cNvSpPr/>
          <p:nvPr/>
        </p:nvSpPr>
        <p:spPr>
          <a:xfrm>
            <a:off x="2968347" y="6731913"/>
            <a:ext cx="48518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New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254698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A7B70"/>
          </a:solidFill>
          <a:ln/>
        </p:spPr>
      </p:sp>
      <p:sp>
        <p:nvSpPr>
          <p:cNvPr id="7" name="Text 4"/>
          <p:cNvSpPr/>
          <p:nvPr/>
        </p:nvSpPr>
        <p:spPr>
          <a:xfrm>
            <a:off x="4542473" y="6731913"/>
            <a:ext cx="107442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Returning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418064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87B7AC"/>
          </a:solidFill>
          <a:ln/>
        </p:spPr>
      </p:sp>
      <p:sp>
        <p:nvSpPr>
          <p:cNvPr id="9" name="Text 6"/>
          <p:cNvSpPr/>
          <p:nvPr/>
        </p:nvSpPr>
        <p:spPr>
          <a:xfrm>
            <a:off x="6705838" y="6731913"/>
            <a:ext cx="57650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Loyal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2443401"/>
            <a:ext cx="29320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Customer Classification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638943" y="3024545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Customers segmented into New, Returning, and Loyal based on purchase history. Loyal customers drive the highest revenue contribution.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38943" y="5043130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Repeat buyers with 5+ purchases show significantly higher subscription rates, indicating strong correlation between purchase frequency and subscription likelihood.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56968" y="486728"/>
            <a:ext cx="4245054" cy="530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Subscription Impact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1456968" y="1271468"/>
            <a:ext cx="5794653" cy="933688"/>
          </a:xfrm>
          <a:prstGeom prst="roundRect">
            <a:avLst>
              <a:gd name="adj" fmla="val 763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34371" y="1448872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Subscribers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634371" y="1790343"/>
            <a:ext cx="5439847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Higher average spend per transaction and greater lifetime value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7378660" y="1271468"/>
            <a:ext cx="5794653" cy="933688"/>
          </a:xfrm>
          <a:prstGeom prst="roundRect">
            <a:avLst>
              <a:gd name="adj" fmla="val 763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556063" y="1448872"/>
            <a:ext cx="212252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Non-Subscribers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56063" y="1790343"/>
            <a:ext cx="5439847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Lower average spend but represent growth opportunity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456968" y="4689396"/>
            <a:ext cx="7470577" cy="712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Subscribers consistently outspend non-subscribers across all product categories. Express shipping users show 23% higher average purchase amounts compared to standard shipping customers.</a:t>
            </a:r>
            <a:endParaRPr lang="en-US" sz="13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9264" y="2491145"/>
            <a:ext cx="3831550" cy="51087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6801"/>
            <a:ext cx="80998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Discount &amp; Product Performance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89208"/>
            <a:ext cx="1480185" cy="14801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57463" y="3189208"/>
            <a:ext cx="239494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57463" y="4388287"/>
            <a:ext cx="23949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Five products show 70%+ discounted purchase rates, indicating price sensitivity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189208"/>
            <a:ext cx="1480185" cy="14801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99565" y="3189208"/>
            <a:ext cx="2394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Top-Rated Items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999565" y="3679627"/>
            <a:ext cx="23949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Highest-rated products maintain strong sales without heavy discounting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189208"/>
            <a:ext cx="1480185" cy="14801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41668" y="3189208"/>
            <a:ext cx="2394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High-Value Buyers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441668" y="3679627"/>
            <a:ext cx="23949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Customers using discounts but spending above average represent strategic segment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79926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Age Group Revenue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77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6889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Revenue contribution varies significantly across age groups, with middle-aged customers (35-54) driving the highest total revenue.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24582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Younger demographics show higher engagement with promotional codes and express shipping options.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319695"/>
            <a:ext cx="8284131" cy="46390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23543"/>
            <a:ext cx="1933575" cy="426244"/>
          </a:xfrm>
          <a:prstGeom prst="roundRect">
            <a:avLst>
              <a:gd name="adj" fmla="val 17880"/>
            </a:avLst>
          </a:prstGeom>
          <a:solidFill>
            <a:srgbClr val="DFECE9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4593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791527"/>
            <a:ext cx="13892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VISUALIZATION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52418"/>
            <a:ext cx="7727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Interactive Power BI Dashboard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252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Visual Analytics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833336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Built comprehensive dashboard presenting all insights through interactive visualizations.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26117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Enables real-time exploration of customer segments, product performance, and revenue trends across demographics.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556510"/>
            <a:ext cx="8284131" cy="46942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2026-02-01T08:43:35Z</dcterms:created>
  <dcterms:modified xsi:type="dcterms:W3CDTF">2026-02-01T08:43:35Z</dcterms:modified>
</cp:coreProperties>
</file>